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26"/>
  </p:notesMasterIdLst>
  <p:handoutMasterIdLst>
    <p:handoutMasterId r:id="rId27"/>
  </p:handoutMasterIdLst>
  <p:sldIdLst>
    <p:sldId id="257" r:id="rId5"/>
    <p:sldId id="317" r:id="rId6"/>
    <p:sldId id="392" r:id="rId7"/>
    <p:sldId id="277" r:id="rId8"/>
    <p:sldId id="393" r:id="rId9"/>
    <p:sldId id="394" r:id="rId10"/>
    <p:sldId id="395" r:id="rId11"/>
    <p:sldId id="396" r:id="rId12"/>
    <p:sldId id="397" r:id="rId13"/>
    <p:sldId id="398" r:id="rId14"/>
    <p:sldId id="399" r:id="rId15"/>
    <p:sldId id="400" r:id="rId16"/>
    <p:sldId id="401" r:id="rId17"/>
    <p:sldId id="402" r:id="rId18"/>
    <p:sldId id="403" r:id="rId19"/>
    <p:sldId id="404" r:id="rId20"/>
    <p:sldId id="405" r:id="rId21"/>
    <p:sldId id="408" r:id="rId22"/>
    <p:sldId id="409" r:id="rId23"/>
    <p:sldId id="407" r:id="rId24"/>
    <p:sldId id="39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E8DA"/>
    <a:srgbClr val="3733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92664" autoAdjust="0"/>
  </p:normalViewPr>
  <p:slideViewPr>
    <p:cSldViewPr snapToGrid="0">
      <p:cViewPr varScale="1">
        <p:scale>
          <a:sx n="106" d="100"/>
          <a:sy n="106" d="100"/>
        </p:scale>
        <p:origin x="792" y="102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hrdad Akhlaghi" userId="2c22807b7b0601b7" providerId="LiveId" clId="{9DAC8B2A-12CA-430C-A962-1785C206E9EA}"/>
    <pc:docChg chg="modSld">
      <pc:chgData name="Mehrdad Akhlaghi" userId="2c22807b7b0601b7" providerId="LiveId" clId="{9DAC8B2A-12CA-430C-A962-1785C206E9EA}" dt="2022-12-08T22:21:10.226" v="101" actId="20577"/>
      <pc:docMkLst>
        <pc:docMk/>
      </pc:docMkLst>
      <pc:sldChg chg="modSp mod">
        <pc:chgData name="Mehrdad Akhlaghi" userId="2c22807b7b0601b7" providerId="LiveId" clId="{9DAC8B2A-12CA-430C-A962-1785C206E9EA}" dt="2022-12-08T22:21:10.226" v="101" actId="20577"/>
        <pc:sldMkLst>
          <pc:docMk/>
          <pc:sldMk cId="560021826" sldId="317"/>
        </pc:sldMkLst>
        <pc:spChg chg="mod">
          <ac:chgData name="Mehrdad Akhlaghi" userId="2c22807b7b0601b7" providerId="LiveId" clId="{9DAC8B2A-12CA-430C-A962-1785C206E9EA}" dt="2022-12-08T22:21:10.226" v="101" actId="20577"/>
          <ac:spMkLst>
            <pc:docMk/>
            <pc:sldMk cId="560021826" sldId="317"/>
            <ac:spMk id="7" creationId="{1AAA1EBB-70BD-0838-EAF0-E11C7FF4234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12/8/2022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94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3BDBC526-6DCD-4FF6-8395-D8C22E46E527}"/>
              </a:ext>
            </a:extLst>
          </p:cNvPr>
          <p:cNvGrpSpPr/>
          <p:nvPr/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</a:extLst>
            </p:cNvPr>
            <p:cNvSpPr/>
            <p:nvPr/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</a:extLst>
            </p:cNvPr>
            <p:cNvSpPr/>
            <p:nvPr/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</a:extLst>
            </p:cNvPr>
            <p:cNvSpPr>
              <a:spLocks noChangeAspect="1"/>
            </p:cNvSpPr>
            <p:nvPr/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4EE704-5DCA-484E-85E0-0E3A7B1C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A69B66-1C18-44A2-93F7-97DED26F2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44B5A0-66FA-433A-8DC5-C097C63B4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ACE49D-C22F-4540-AC09-E421D2A2ED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D5C3BE-317E-49E8-82B5-C8A7EC9C8A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574E12-6C16-431F-B2CE-E4B15916B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r">
              <a:defRPr sz="1000">
                <a:solidFill>
                  <a:schemeClr val="tx1">
                    <a:lumMod val="65000"/>
                    <a:alpha val="80000"/>
                  </a:schemeClr>
                </a:solidFill>
              </a:defRPr>
            </a:lvl1pPr>
          </a:lstStyle>
          <a:p>
            <a:fld id="{DBA1B0FB-D917-4C8C-928F-313BD683BF3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m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f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37171" y="1051551"/>
            <a:ext cx="4417454" cy="2384898"/>
          </a:xfrm>
        </p:spPr>
        <p:txBody>
          <a:bodyPr anchor="b" anchorCtr="0">
            <a:normAutofit/>
          </a:bodyPr>
          <a:lstStyle/>
          <a:p>
            <a:r>
              <a:rPr lang="en-US" dirty="0" err="1"/>
              <a:t>CryptoCurrency</a:t>
            </a:r>
            <a:r>
              <a:rPr lang="en-US" dirty="0"/>
              <a:t> Advisory/</a:t>
            </a:r>
            <a:br>
              <a:rPr lang="en-US" dirty="0"/>
            </a:br>
            <a:r>
              <a:rPr lang="en-US" dirty="0"/>
              <a:t>Trading Bot</a:t>
            </a:r>
          </a:p>
        </p:txBody>
      </p:sp>
      <p:pic>
        <p:nvPicPr>
          <p:cNvPr id="14" name="Picture Placeholder 13" descr="Data Points Digital background">
            <a:extLst>
              <a:ext uri="{FF2B5EF4-FFF2-40B4-BE49-F238E27FC236}">
                <a16:creationId xmlns:a16="http://schemas.microsoft.com/office/drawing/2014/main" id="{9A8AD548-922D-4E1D-B19C-5F6E808B816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7452360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Mehrdad </a:t>
            </a:r>
            <a:r>
              <a:rPr lang="en-US" dirty="0" err="1"/>
              <a:t>Akhlaghi</a:t>
            </a:r>
            <a:endParaRPr lang="en-US" dirty="0"/>
          </a:p>
          <a:p>
            <a:r>
              <a:rPr lang="en-US" dirty="0"/>
              <a:t>Cindy Chen</a:t>
            </a:r>
          </a:p>
          <a:p>
            <a:r>
              <a:rPr lang="en-US" dirty="0"/>
              <a:t>Sargun Singh</a:t>
            </a:r>
          </a:p>
          <a:p>
            <a:r>
              <a:rPr lang="en-US" dirty="0"/>
              <a:t>Tito K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C1990E-4000-501D-7D54-EA91D4D49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1731F-7DC3-8FCE-A814-D64351607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74E03-963D-AC2F-9A04-D034EB744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10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E71F0E8-DECB-DFDF-3671-540DA6725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1237309"/>
            <a:ext cx="11226334" cy="702009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Ripple: Adaptive Boosting Machine Learning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E8DA28-9618-6E22-2B17-907DA4EB70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3" y="2942581"/>
            <a:ext cx="4440523" cy="282570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FD4B50E-4ED1-6A41-5612-D0702B54EC91}"/>
              </a:ext>
            </a:extLst>
          </p:cNvPr>
          <p:cNvSpPr txBox="1"/>
          <p:nvPr/>
        </p:nvSpPr>
        <p:spPr>
          <a:xfrm>
            <a:off x="451565" y="2419311"/>
            <a:ext cx="6097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Cumulative Actual Returns vs Predicted Return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4F8AC8-C526-0007-55D5-9DE8B2B68AE1}"/>
              </a:ext>
            </a:extLst>
          </p:cNvPr>
          <p:cNvSpPr txBox="1"/>
          <p:nvPr/>
        </p:nvSpPr>
        <p:spPr>
          <a:xfrm>
            <a:off x="6258139" y="2419311"/>
            <a:ext cx="609485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dirty="0"/>
              <a:t>Classification Report 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1: Positive actual return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-1: Negative actual return</a:t>
            </a:r>
            <a:endParaRPr lang="en-CA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3245F0-597F-AB9F-EC72-4612B29D4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8138" y="3814585"/>
            <a:ext cx="5343557" cy="1953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935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F7EF5-A48F-B30B-30F4-973EA41D8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1" y="549275"/>
            <a:ext cx="11425715" cy="750136"/>
          </a:xfrm>
        </p:spPr>
        <p:txBody>
          <a:bodyPr/>
          <a:lstStyle/>
          <a:p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Ripple: EMA 20 Days vs 100 Days</a:t>
            </a:r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889636-ECB3-2E81-4C64-7B1CD7744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FEDE4D-3532-04FE-0854-5376823DF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25182-8831-AD02-DE5E-D24A3DEC0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11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3065ED-5B61-166A-CAF7-904DAA0851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862" y="1496180"/>
            <a:ext cx="11179176" cy="45906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7BBA02-1ADE-EF09-CCF6-F2B8FD58E4FB}"/>
              </a:ext>
            </a:extLst>
          </p:cNvPr>
          <p:cNvSpPr txBox="1"/>
          <p:nvPr/>
        </p:nvSpPr>
        <p:spPr>
          <a:xfrm>
            <a:off x="243517" y="6086845"/>
            <a:ext cx="112449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800" dirty="0">
                <a:latin typeface="Arial" panose="020B0604020202020204" pitchFamily="34" charset="0"/>
                <a:cs typeface="Arial" panose="020B0604020202020204" pitchFamily="34" charset="0"/>
              </a:rPr>
              <a:t>Grey: Adjusted Closed Price    		Blue: EMA 20 Days     	Green: EMA 100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46337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1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33" name="Freeform: Shape 1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4" name="Oval 1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5" name="Oval 1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: Shape 1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37" name="Rectangle 2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D23FE2-DD35-C00A-228C-459AF33311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4508500"/>
            <a:ext cx="4500562" cy="1562959"/>
          </a:xfrm>
        </p:spPr>
        <p:txBody>
          <a:bodyPr vert="horz" wrap="square" lIns="0" tIns="0" rIns="0" bIns="0" rtlCol="0" anchor="t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400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 Crypto  Trading Bot</a:t>
            </a:r>
          </a:p>
        </p:txBody>
      </p:sp>
      <p:pic>
        <p:nvPicPr>
          <p:cNvPr id="38" name="Picture 11" descr="B sign-on figures">
            <a:extLst>
              <a:ext uri="{FF2B5EF4-FFF2-40B4-BE49-F238E27FC236}">
                <a16:creationId xmlns:a16="http://schemas.microsoft.com/office/drawing/2014/main" id="{9C403E09-48B2-3D5D-0489-6F1EB9BE3C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396" b="22841"/>
          <a:stretch/>
        </p:blipFill>
        <p:spPr>
          <a:xfrm>
            <a:off x="20" y="1"/>
            <a:ext cx="12191980" cy="3777175"/>
          </a:xfrm>
          <a:custGeom>
            <a:avLst/>
            <a:gdLst/>
            <a:ahLst/>
            <a:cxnLst/>
            <a:rect l="l" t="t" r="r" b="b"/>
            <a:pathLst>
              <a:path w="12192000" h="3777175">
                <a:moveTo>
                  <a:pt x="0" y="0"/>
                </a:moveTo>
                <a:lnTo>
                  <a:pt x="12192000" y="0"/>
                </a:lnTo>
                <a:lnTo>
                  <a:pt x="12192000" y="3777175"/>
                </a:lnTo>
                <a:lnTo>
                  <a:pt x="0" y="3777175"/>
                </a:lnTo>
                <a:close/>
              </a:path>
            </a:pathLst>
          </a:custGeom>
        </p:spPr>
      </p:pic>
      <p:sp>
        <p:nvSpPr>
          <p:cNvPr id="39" name="Oval 23">
            <a:extLst>
              <a:ext uri="{FF2B5EF4-FFF2-40B4-BE49-F238E27FC236}">
                <a16:creationId xmlns:a16="http://schemas.microsoft.com/office/drawing/2014/main" id="{C5D31EF7-7A67-43B2-8B5E-B4A6241B1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13" y="360283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12BA7F-1B19-2EA8-CFEA-09CDE85BE3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67325" y="4508500"/>
            <a:ext cx="6373813" cy="1562959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Bitcoin,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Litecoin,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XRP 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1400" dirty="0"/>
              <a:t>and Doge Coin. </a:t>
            </a:r>
          </a:p>
        </p:txBody>
      </p:sp>
    </p:spTree>
    <p:extLst>
      <p:ext uri="{BB962C8B-B14F-4D97-AF65-F5344CB8AC3E}">
        <p14:creationId xmlns:p14="http://schemas.microsoft.com/office/powerpoint/2010/main" val="2236669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88FF8-882E-9BDE-6D4C-9DAB01D07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SVM Machine learning Classifier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0ABD70-25D9-21CB-8FF9-9BCD061930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CA" dirty="0"/>
              <a:t>Actual vs model strategy </a:t>
            </a:r>
            <a:r>
              <a:rPr lang="en-CA" dirty="0" err="1"/>
              <a:t>rerturns</a:t>
            </a:r>
            <a:endParaRPr lang="en-CA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012350-F619-62F6-B6A1-9F4024A61E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7757" y="1705573"/>
            <a:ext cx="5436392" cy="535354"/>
          </a:xfrm>
        </p:spPr>
        <p:txBody>
          <a:bodyPr/>
          <a:lstStyle/>
          <a:p>
            <a:pPr algn="ctr"/>
            <a:r>
              <a:rPr lang="en-CA" dirty="0"/>
              <a:t>SVM Classification Report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75D39A-DE08-FF47-EC1F-E0A330F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8AA4643-668E-7A51-D34C-DFFA215D1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E0741A-03FD-BF3D-4832-9C97953FA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13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4578010-3761-FA61-8C12-3D64BF584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325189"/>
            <a:ext cx="5497286" cy="2386797"/>
          </a:xfrm>
          <a:prstGeom prst="rect">
            <a:avLst/>
          </a:prstGeom>
        </p:spPr>
      </p:pic>
      <p:pic>
        <p:nvPicPr>
          <p:cNvPr id="23" name="Picture 22" descr="Chart, histogram&#10;&#10;Description automatically generated">
            <a:extLst>
              <a:ext uri="{FF2B5EF4-FFF2-40B4-BE49-F238E27FC236}">
                <a16:creationId xmlns:a16="http://schemas.microsoft.com/office/drawing/2014/main" id="{10369DEE-7C76-B84B-0E8B-7CAB3E64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450" y="2266729"/>
            <a:ext cx="5705600" cy="244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923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E74B-0374-A139-020B-2AEA3E8C7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Logistic Regression Machine learning Model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356C21-16BE-668A-D583-C2D6B41D58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CA" dirty="0"/>
              <a:t>Actual vs strategy Return plot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903D47-17B3-8A1E-7BAE-EF59C852A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3098EB-165C-F609-0811-B357841D4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A30A815-0F39-FF33-C5DC-B788CB6E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73540A0-C1C2-8A60-0F9E-871741F19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304" y="2571630"/>
            <a:ext cx="5436392" cy="2529759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54241A56-BD06-1DFA-68F6-B09E29FE6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04" y="2310313"/>
            <a:ext cx="5493921" cy="2791076"/>
          </a:xfrm>
          <a:prstGeom prst="rect">
            <a:avLst/>
          </a:prstGeom>
        </p:spPr>
      </p:pic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D016230-FBF0-F179-F671-0C2AACA22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CA" dirty="0"/>
              <a:t>Logistic regression results</a:t>
            </a:r>
          </a:p>
        </p:txBody>
      </p:sp>
    </p:spTree>
    <p:extLst>
      <p:ext uri="{BB962C8B-B14F-4D97-AF65-F5344CB8AC3E}">
        <p14:creationId xmlns:p14="http://schemas.microsoft.com/office/powerpoint/2010/main" val="9808127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1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1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1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1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2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Freeform: Shape 2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Oval 2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2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5" name="Rectangle 2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27">
            <a:extLst>
              <a:ext uri="{FF2B5EF4-FFF2-40B4-BE49-F238E27FC236}">
                <a16:creationId xmlns:a16="http://schemas.microsoft.com/office/drawing/2014/main" id="{28A00A08-E4E6-4184-B484-E0E034072A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1171" y="13882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7" name="Group 29">
            <a:extLst>
              <a:ext uri="{FF2B5EF4-FFF2-40B4-BE49-F238E27FC236}">
                <a16:creationId xmlns:a16="http://schemas.microsoft.com/office/drawing/2014/main" id="{0780E404-3121-4F33-AF2D-65F659A977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727675" y="288981"/>
            <a:ext cx="1262947" cy="1335600"/>
            <a:chOff x="2678417" y="2427951"/>
            <a:chExt cx="1262947" cy="1335600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339341D-8322-49F1-91DA-6D115CCAE7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EB9DB0E-3B0E-411A-9274-448D565CA4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8F22287-BDF8-CF1B-7174-7415F3B40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5524" cy="4361962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Exponential Moving Average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EMA 20 vs. EMA 100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B158E9A-DBF4-4AA7-B6B7-8C8EB2FBDD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125249" y="5435090"/>
            <a:ext cx="762805" cy="734873"/>
            <a:chOff x="7950336" y="1300590"/>
            <a:chExt cx="762805" cy="734873"/>
          </a:xfrm>
        </p:grpSpPr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6150ACFD-AEC6-42A3-A5A7-E7AD6B13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20298" y="1428832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6" name="Freeform 6">
              <a:extLst>
                <a:ext uri="{FF2B5EF4-FFF2-40B4-BE49-F238E27FC236}">
                  <a16:creationId xmlns:a16="http://schemas.microsoft.com/office/drawing/2014/main" id="{DB4D1217-FEB1-4D2A-80F4-C227B66D7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066503" y="1339815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7" name="Freeform 8">
              <a:extLst>
                <a:ext uri="{FF2B5EF4-FFF2-40B4-BE49-F238E27FC236}">
                  <a16:creationId xmlns:a16="http://schemas.microsoft.com/office/drawing/2014/main" id="{0BCA7138-22BA-4785-8B3D-9D45213E85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3600000">
              <a:off x="8217173" y="1608753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60000"/>
                  </a:schemeClr>
                </a:gs>
                <a:gs pos="100000">
                  <a:schemeClr val="accent1">
                    <a:lumMod val="60000"/>
                    <a:lumOff val="40000"/>
                    <a:alpha val="6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508000">
                <a:schemeClr val="bg2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A9677-21A8-1F6F-8FC8-050A38C785F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chemeClr val="tx1">
                    <a:alpha val="80000"/>
                  </a:schemeClr>
                </a:solidFill>
              </a:rPr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81DD1F-2973-2FE9-0735-E7A300DB4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chemeClr val="tx1">
                    <a:alpha val="80000"/>
                  </a:schemeClr>
                </a:solidFill>
                <a:latin typeface="+mn-lt"/>
                <a:ea typeface="+mn-ea"/>
                <a:cs typeface="+mn-cs"/>
              </a:rPr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F1B6BD-2BEC-5BB1-63A8-5A3C67AB2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 vert="horz" wrap="square" lIns="0" tIns="0" rIns="0" bIns="0" rtlCol="0" anchor="ctr">
            <a:normAutofit/>
          </a:bodyPr>
          <a:lstStyle/>
          <a:p>
            <a:pPr>
              <a:spcAft>
                <a:spcPts val="600"/>
              </a:spcAft>
            </a:pPr>
            <a:fld id="{DBA1B0FB-D917-4C8C-928F-313BD683BF39}" type="slidenum">
              <a:rPr lang="en-US" smtClean="0">
                <a:solidFill>
                  <a:schemeClr val="tx1"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chemeClr val="tx1">
                  <a:alpha val="80000"/>
                </a:schemeClr>
              </a:solidFill>
            </a:endParaRPr>
          </a:p>
        </p:txBody>
      </p:sp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1E6156BE-6FF3-5DC7-7D78-E3198FECB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164" y="1800497"/>
            <a:ext cx="7620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0483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oup 155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162" name="Rectangle 161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35374A-4018-6D18-699B-6BC0163A57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4" y="549275"/>
            <a:ext cx="3565524" cy="1997855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Parabolic SAR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E197827-6DC2-FF3E-4F07-298E1F0E7F7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63" y="2678400"/>
            <a:ext cx="3565525" cy="3414425"/>
          </a:xfrm>
        </p:spPr>
        <p:txBody>
          <a:bodyPr vert="horz" wrap="square" lIns="0" tIns="0" rIns="0" bIns="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1400" dirty="0"/>
              <a:t>A solid trading indicator which has three main functions: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Highlights current trend or price direction.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Provides potential entry signals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400" dirty="0"/>
              <a:t>Provides potential exit signals </a:t>
            </a:r>
          </a:p>
        </p:txBody>
      </p:sp>
      <p:pic>
        <p:nvPicPr>
          <p:cNvPr id="26" name="Picture 25" descr="Digital graphs and numbers in 3D">
            <a:extLst>
              <a:ext uri="{FF2B5EF4-FFF2-40B4-BE49-F238E27FC236}">
                <a16:creationId xmlns:a16="http://schemas.microsoft.com/office/drawing/2014/main" id="{5D97E483-0662-9490-E645-A3B9F1B322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90" r="9437" b="-1"/>
          <a:stretch/>
        </p:blipFill>
        <p:spPr>
          <a:xfrm>
            <a:off x="4550899" y="10"/>
            <a:ext cx="7641102" cy="6857990"/>
          </a:xfrm>
          <a:custGeom>
            <a:avLst/>
            <a:gdLst/>
            <a:ahLst/>
            <a:cxnLst/>
            <a:rect l="l" t="t" r="r" b="b"/>
            <a:pathLst>
              <a:path w="7641102" h="6858000">
                <a:moveTo>
                  <a:pt x="0" y="0"/>
                </a:moveTo>
                <a:lnTo>
                  <a:pt x="7641102" y="0"/>
                </a:lnTo>
                <a:lnTo>
                  <a:pt x="764110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6FF3A87B-2255-45E0-A551-C11FAF9329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50898" y="5773729"/>
            <a:ext cx="7641102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30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6170A28B-4046-D0A6-180B-CF4BB7A57C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97" y="71845"/>
            <a:ext cx="6600802" cy="316774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0CC45A89-DBD3-0511-11BB-891BB88B732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998" y="3298371"/>
            <a:ext cx="6600802" cy="348778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6952E7A6-F391-F02E-532A-2CDB4280DB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58386" y="261255"/>
            <a:ext cx="4215690" cy="6315893"/>
          </a:xfrm>
        </p:spPr>
        <p:txBody>
          <a:bodyPr/>
          <a:lstStyle/>
          <a:p>
            <a:r>
              <a:rPr lang="en-CA" dirty="0"/>
              <a:t>PARABOLIC SAR COMPONENTS FOR CALCULATION:</a:t>
            </a:r>
          </a:p>
          <a:p>
            <a:r>
              <a:rPr lang="en-CA" dirty="0"/>
              <a:t>EP: EXTREME POINTS ON TREND </a:t>
            </a:r>
          </a:p>
          <a:p>
            <a:r>
              <a:rPr lang="en-CA" dirty="0"/>
              <a:t>AF: ACCELERATION RATE</a:t>
            </a:r>
          </a:p>
          <a:p>
            <a:endParaRPr lang="en-CA" dirty="0"/>
          </a:p>
          <a:p>
            <a:r>
              <a:rPr lang="en-CA" dirty="0"/>
              <a:t>UPTREND : </a:t>
            </a:r>
          </a:p>
          <a:p>
            <a:r>
              <a:rPr lang="en-CA" sz="1400" dirty="0"/>
              <a:t>PSAR=Prior PSAR + Prior AF(Prior EP – Prior PSAR)</a:t>
            </a:r>
          </a:p>
          <a:p>
            <a:r>
              <a:rPr lang="en-CA" sz="1400" dirty="0"/>
              <a:t>DOWN TREN</a:t>
            </a:r>
          </a:p>
          <a:p>
            <a:r>
              <a:rPr lang="en-CA" sz="1400" dirty="0"/>
              <a:t>PSAR=Prior PSAR – Prior AF(prior PSAR – Prior EP),</a:t>
            </a:r>
          </a:p>
          <a:p>
            <a:r>
              <a:rPr lang="en-CA" sz="1400" dirty="0"/>
              <a:t>Where:</a:t>
            </a:r>
          </a:p>
          <a:p>
            <a:r>
              <a:rPr lang="en-CA" sz="1400" dirty="0"/>
              <a:t>EP = Highest High for an uptrend and lowest low for a downtrend. Updated each time a new EP is reached.</a:t>
            </a:r>
          </a:p>
          <a:p>
            <a:r>
              <a:rPr lang="en-CA" sz="1400" dirty="0"/>
              <a:t>AF= Default of 0.02, increasing by 0.02 each time a new EP is reached, with a maximum of 0.20</a:t>
            </a:r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58435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D86439-02B4-7EDE-7CD3-3A8AED88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43B21C-1A26-4A3B-8F2E-E079B22A2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805147-E43E-79A0-507D-B65D70E9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Graphical user interface, chart, histogram&#10;&#10;Description automatically generated">
            <a:extLst>
              <a:ext uri="{FF2B5EF4-FFF2-40B4-BE49-F238E27FC236}">
                <a16:creationId xmlns:a16="http://schemas.microsoft.com/office/drawing/2014/main" id="{02A16D2A-0BE8-B67B-1762-22C3540EA4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988" y="137159"/>
            <a:ext cx="4447901" cy="2932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469AC454-D552-A724-30A8-EC3F70985D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988" y="3233058"/>
            <a:ext cx="4447902" cy="336229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16AA55-8C93-F1A5-6F08-C31D9B8EC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58" y="137159"/>
            <a:ext cx="3731459" cy="65836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110B51A-B543-A0D6-0228-D6BF24B895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5374" y="137159"/>
            <a:ext cx="3547111" cy="672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326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D446CD-9EE0-5EE6-5120-57CCADF0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F34E6-37AE-3900-699C-4E332E6AE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D9876-1F48-95A8-F4A3-114C77C9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295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54169"/>
            <a:ext cx="11168912" cy="92083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Proposal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A1EBB-70BD-0838-EAF0-E11C7FF42345}"/>
              </a:ext>
            </a:extLst>
          </p:cNvPr>
          <p:cNvSpPr txBox="1"/>
          <p:nvPr/>
        </p:nvSpPr>
        <p:spPr>
          <a:xfrm>
            <a:off x="521614" y="1275008"/>
            <a:ext cx="11301192" cy="459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Scope: For this project, our group has decided to develop a Cryptocurrency Advisory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Bot, which will use machine learning technology models such as: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Neural Network</a:t>
            </a:r>
          </a:p>
          <a:p>
            <a:pPr lvl="2"/>
            <a:r>
              <a:rPr lang="en-US" sz="1050" b="0" i="0" dirty="0">
                <a:effectLst/>
                <a:latin typeface="Arial" panose="020B0604020202020204" pitchFamily="34" charset="0"/>
              </a:rPr>
              <a:t>We have chosen neural networks as we believe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50" b="0" i="0" dirty="0">
                <a:effectLst/>
                <a:latin typeface="Arial" panose="020B0604020202020204" pitchFamily="34" charset="0"/>
              </a:rPr>
              <a:t>it has higher capacity and output</a:t>
            </a:r>
            <a:endParaRPr lang="en-US" sz="1050" dirty="0">
              <a:latin typeface="Arial" panose="020B0604020202020204" pitchFamily="34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50" b="0" i="0" dirty="0">
                <a:effectLst/>
                <a:latin typeface="Arial" panose="020B0604020202020204" pitchFamily="34" charset="0"/>
              </a:rPr>
              <a:t>they are versatile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50" b="0" i="0" dirty="0">
                <a:effectLst/>
                <a:latin typeface="Arial" panose="020B0604020202020204" pitchFamily="34" charset="0"/>
              </a:rPr>
              <a:t>it can improve accuracy though multiple training and testing</a:t>
            </a:r>
            <a:br>
              <a:rPr lang="en-US" sz="1050" dirty="0"/>
            </a:br>
            <a:r>
              <a:rPr lang="en-US" sz="1050" b="0" i="0" dirty="0">
                <a:effectLst/>
                <a:latin typeface="Arial" panose="020B0604020202020204" pitchFamily="34" charset="0"/>
              </a:rPr>
              <a:t>process.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1050" b="0" i="0" dirty="0">
                <a:effectLst/>
                <a:latin typeface="Arial" panose="020B0604020202020204" pitchFamily="34" charset="0"/>
              </a:rPr>
              <a:t>detect complex nonlinear relationships between dependent and </a:t>
            </a:r>
            <a:br>
              <a:rPr lang="en-US" sz="1050" dirty="0"/>
            </a:br>
            <a:r>
              <a:rPr lang="en-US" sz="1050" b="0" i="0" dirty="0">
                <a:effectLst/>
                <a:latin typeface="Arial" panose="020B0604020202020204" pitchFamily="34" charset="0"/>
              </a:rPr>
              <a:t>independent variables, ability to detect all possible interactions </a:t>
            </a:r>
            <a:br>
              <a:rPr lang="en-US" sz="1050" dirty="0"/>
            </a:br>
            <a:r>
              <a:rPr lang="en-US" sz="1050" b="0" i="0" dirty="0">
                <a:effectLst/>
                <a:latin typeface="Arial" panose="020B0604020202020204" pitchFamily="34" charset="0"/>
              </a:rPr>
              <a:t>between predictor variables, and the availability of multiple </a:t>
            </a:r>
            <a:br>
              <a:rPr lang="en-US" sz="1050" dirty="0"/>
            </a:br>
            <a:r>
              <a:rPr lang="en-US" sz="1050" b="0" i="0" dirty="0">
                <a:effectLst/>
                <a:latin typeface="Arial" panose="020B0604020202020204" pitchFamily="34" charset="0"/>
              </a:rPr>
              <a:t>training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Supported Vector Machine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</a:rPr>
              <a:t>Logistic Regression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>
                <a:latin typeface="Arial" panose="020B0604020202020204" pitchFamily="34" charset="0"/>
              </a:rPr>
              <a:t>Ballinger Bands </a:t>
            </a:r>
            <a:endParaRPr lang="en-US" b="0" i="0" dirty="0">
              <a:effectLst/>
              <a:latin typeface="Arial" panose="020B0604020202020204" pitchFamily="34" charset="0"/>
            </a:endParaRPr>
          </a:p>
          <a:p>
            <a:pPr lvl="2"/>
            <a:endParaRPr lang="en-US" b="0" i="0" dirty="0">
              <a:effectLst/>
              <a:latin typeface="Arial" panose="020B0604020202020204" pitchFamily="34" charset="0"/>
            </a:endParaRPr>
          </a:p>
          <a:p>
            <a:pPr lvl="2"/>
            <a:r>
              <a:rPr lang="en-US" b="0" i="0" dirty="0">
                <a:effectLst/>
                <a:latin typeface="Arial" panose="020B0604020202020204" pitchFamily="34" charset="0"/>
              </a:rPr>
              <a:t>This advisory bot will indicate the following signals: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Buy,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Sell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Hold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D446CD-9EE0-5EE6-5120-57CCADF0D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0F34E6-37AE-3900-699C-4E332E6AE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2D9876-1F48-95A8-F4A3-114C77C98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C88A549-6A86-A486-01DB-5ED98EDAB8B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11" y="196900"/>
            <a:ext cx="11808823" cy="6464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1905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F8FAEED9-1ECD-45F9-87A0-9394BAEABB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8E5E4638-9BCB-4C2E-914F-CC868E2020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pic>
        <p:nvPicPr>
          <p:cNvPr id="27" name="Picture Placeholder 26" descr="Data Points Digital background">
            <a:extLst>
              <a:ext uri="{FF2B5EF4-FFF2-40B4-BE49-F238E27FC236}">
                <a16:creationId xmlns:a16="http://schemas.microsoft.com/office/drawing/2014/main" id="{9E660784-34E2-4CDA-926A-DDD6AAF3504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548640"/>
            <a:ext cx="5084064" cy="2880360"/>
          </a:xfrm>
        </p:spPr>
      </p:pic>
      <p:pic>
        <p:nvPicPr>
          <p:cNvPr id="33" name="Picture Placeholder 32" descr="Data Points Digital background">
            <a:extLst>
              <a:ext uri="{FF2B5EF4-FFF2-40B4-BE49-F238E27FC236}">
                <a16:creationId xmlns:a16="http://schemas.microsoft.com/office/drawing/2014/main" id="{48106962-23C6-4DFE-BB3A-E5FFF03F38C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56248" y="3429000"/>
            <a:ext cx="5084064" cy="288036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23E305-6365-4345-8BD1-4A31C61D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A3FF-ED32-4C4A-A21F-848A3BF6F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60F23-FB58-4EF8-82FD-E86CED25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9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46" name="Rectangle 45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Placeholder 7" descr="Data Points Digital background">
            <a:extLst>
              <a:ext uri="{FF2B5EF4-FFF2-40B4-BE49-F238E27FC236}">
                <a16:creationId xmlns:a16="http://schemas.microsoft.com/office/drawing/2014/main" id="{5FED7C55-F545-49A1-90FD-D853A25AB45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40F1DF5B-353A-4270-8C10-6A15094411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354169"/>
            <a:ext cx="11168912" cy="920839"/>
          </a:xfrm>
        </p:spPr>
        <p:txBody>
          <a:bodyPr vert="horz" wrap="square" lIns="0" tIns="0" rIns="0" bIns="0" rtlCol="0" anchor="b" anchorCtr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Proposal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10D835-B454-4270-BB35-86A18730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F7F653B-90B5-4F47-A33F-93DCB2EF6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D98D-6710-41D2-B258-E1A1059D2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3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AAA1EBB-70BD-0838-EAF0-E11C7FF42345}"/>
              </a:ext>
            </a:extLst>
          </p:cNvPr>
          <p:cNvSpPr txBox="1"/>
          <p:nvPr/>
        </p:nvSpPr>
        <p:spPr>
          <a:xfrm>
            <a:off x="521614" y="1275008"/>
            <a:ext cx="1130119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Indicators: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effectLst/>
                <a:latin typeface="Arial" panose="020B0604020202020204" pitchFamily="34" charset="0"/>
              </a:rPr>
              <a:t>Finta</a:t>
            </a:r>
            <a:r>
              <a:rPr lang="en-US" b="0" i="0" dirty="0">
                <a:effectLst/>
                <a:latin typeface="Arial" panose="020B0604020202020204" pitchFamily="34" charset="0"/>
              </a:rPr>
              <a:t> python library will be used to generate signals along with usage of SMA.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Simple Moving day Averages (SMA) (Long and Short)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SMA is a great option for our indicator as it uses both long and short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term moving average, which can be very helpful in understanding a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cryptocurrency trajectory, as well entry and exit.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Relative Strength Index (RSI)</a:t>
            </a:r>
            <a:endParaRPr lang="en-CA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Fear and greed index (This is through an API. The F&amp;G index can provide a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better visualization on human/market emotions. When paired with SMA, we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can get much better understanding when to sell, buy or hold. 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Neural Networks-Deep Learning (for back testing)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Bollinger Bands 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Arial" panose="020B0604020202020204" pitchFamily="34" charset="0"/>
              </a:rPr>
              <a:t>It helps determine whether prices are high or low on a relative basis.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Bollinger Bands are separated into 2 bands, upper and lower bands</a:t>
            </a:r>
            <a:br>
              <a:rPr lang="en-US" dirty="0"/>
            </a:br>
            <a:r>
              <a:rPr lang="en-US" b="0" i="0" dirty="0">
                <a:effectLst/>
                <a:latin typeface="Arial" panose="020B0604020202020204" pitchFamily="34" charset="0"/>
              </a:rPr>
              <a:t>with SMA being utilized together. </a:t>
            </a:r>
          </a:p>
        </p:txBody>
      </p:sp>
    </p:spTree>
    <p:extLst>
      <p:ext uri="{BB962C8B-B14F-4D97-AF65-F5344CB8AC3E}">
        <p14:creationId xmlns:p14="http://schemas.microsoft.com/office/powerpoint/2010/main" val="2301690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5545138" cy="577561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4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Litecoin Trading Bot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D3499-BB32-D428-78CE-5D20E7FDD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4759368" cy="3222199"/>
          </a:xfrm>
        </p:spPr>
        <p:txBody>
          <a:bodyPr/>
          <a:lstStyle/>
          <a:p>
            <a:pPr algn="just"/>
            <a:r>
              <a:rPr lang="en-CA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Litecoin ranks in the Top 15 largest cryptocurrencies in terms of market capitalization</a:t>
            </a:r>
          </a:p>
          <a:p>
            <a:pPr algn="just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CA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esigned to produce four times as many blocks as Bitcoin</a:t>
            </a:r>
          </a:p>
          <a:p>
            <a:pPr algn="just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from Yahoo Finance API</a:t>
            </a:r>
          </a:p>
        </p:txBody>
      </p:sp>
      <p:pic>
        <p:nvPicPr>
          <p:cNvPr id="1026" name="Picture 2" descr="CMC Markets">
            <a:extLst>
              <a:ext uri="{FF2B5EF4-FFF2-40B4-BE49-F238E27FC236}">
                <a16:creationId xmlns:a16="http://schemas.microsoft.com/office/drawing/2014/main" id="{A249C906-D677-CBF2-586A-E11C34962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74" y="1585519"/>
            <a:ext cx="6180566" cy="4127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971" y="402249"/>
            <a:ext cx="10161879" cy="569325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Litecoin: Adaptive Boosting Machine Learning</a:t>
            </a:r>
            <a:endParaRPr lang="en-US" sz="36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9EF484-38C8-4EDC-ACF5-695CFB21683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</p:spPr>
        <p:txBody>
          <a:bodyPr/>
          <a:lstStyle/>
          <a:p>
            <a:r>
              <a:rPr lang="en-US" dirty="0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183D7-B16E-4A9D-BC4B-D1EC347B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C33DF-36C9-49E9-B48D-A320B179C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</p:spPr>
        <p:txBody>
          <a:bodyPr/>
          <a:lstStyle/>
          <a:p>
            <a:fld id="{DBA1B0FB-D917-4C8C-928F-313BD683BF39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D5C7B89-895C-8FD8-7608-ED76326D7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72" y="2310643"/>
            <a:ext cx="6495890" cy="28575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F01F6B-43D0-B454-D1F9-8E738C538BFD}"/>
              </a:ext>
            </a:extLst>
          </p:cNvPr>
          <p:cNvSpPr txBox="1"/>
          <p:nvPr/>
        </p:nvSpPr>
        <p:spPr>
          <a:xfrm>
            <a:off x="366132" y="1643193"/>
            <a:ext cx="459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Cumulative Actual Returns vs Predicted Return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467D45-C6F4-992B-309B-6DD9DED90E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9034" y="3215485"/>
            <a:ext cx="4759379" cy="183638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3AC8CB-E031-76F4-E03C-BFC62DE43129}"/>
              </a:ext>
            </a:extLst>
          </p:cNvPr>
          <p:cNvSpPr txBox="1"/>
          <p:nvPr/>
        </p:nvSpPr>
        <p:spPr>
          <a:xfrm>
            <a:off x="7229034" y="1643193"/>
            <a:ext cx="306365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Classification Report :</a:t>
            </a:r>
          </a:p>
          <a:p>
            <a:endParaRPr lang="en-CA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1: Positive actual return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dirty="0">
                <a:latin typeface="Arial" panose="020B0604020202020204" pitchFamily="34" charset="0"/>
                <a:cs typeface="Arial" panose="020B0604020202020204" pitchFamily="34" charset="0"/>
              </a:rPr>
              <a:t>-1: Negative actual return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769322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C54F-87BD-EB44-8EC5-C7FB0A11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9859875" cy="61781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Litecoin: Neural Network for trading type</a:t>
            </a:r>
            <a:endParaRPr lang="en-CA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49777B-DF34-CBDC-8F6A-63B7121891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9917" y="2502904"/>
            <a:ext cx="5436391" cy="2530490"/>
          </a:xfrm>
        </p:spPr>
        <p:txBody>
          <a:bodyPr/>
          <a:lstStyle/>
          <a:p>
            <a:pPr algn="just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Fit the model with 120 epochs running and testing accuracy and loss</a:t>
            </a:r>
          </a:p>
          <a:p>
            <a:pPr algn="just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Forecast trading type decision: buy, sell, hold</a:t>
            </a:r>
          </a:p>
          <a:p>
            <a:pPr algn="just"/>
            <a:r>
              <a:rPr lang="en-CA" sz="2000" dirty="0">
                <a:latin typeface="Arial" panose="020B0604020202020204" pitchFamily="34" charset="0"/>
                <a:cs typeface="Arial" panose="020B0604020202020204" pitchFamily="34" charset="0"/>
              </a:rPr>
              <a:t>8 years data used from 2014 to 2022</a:t>
            </a:r>
          </a:p>
          <a:p>
            <a:pPr algn="just"/>
            <a:endParaRPr lang="en-CA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0374B8D-E4C2-3D8E-884D-4F2DE54F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CD2DF7-17F0-44FB-540F-492E7BEFE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8C36598-6064-94D2-256C-1C99D66F5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CDCEB5-3AF8-D660-4F38-7D18DA256812}"/>
              </a:ext>
            </a:extLst>
          </p:cNvPr>
          <p:cNvSpPr txBox="1"/>
          <p:nvPr/>
        </p:nvSpPr>
        <p:spPr>
          <a:xfrm>
            <a:off x="6174818" y="1814094"/>
            <a:ext cx="3618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Use </a:t>
            </a:r>
            <a:r>
              <a:rPr lang="en-CA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Kares</a:t>
            </a:r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 Sequential 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B09FEB-6D91-FB12-1D9E-5DB3F8009E0D}"/>
              </a:ext>
            </a:extLst>
          </p:cNvPr>
          <p:cNvSpPr txBox="1"/>
          <p:nvPr/>
        </p:nvSpPr>
        <p:spPr>
          <a:xfrm>
            <a:off x="550863" y="1814094"/>
            <a:ext cx="4541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latin typeface="Arial" panose="020B0604020202020204" pitchFamily="34" charset="0"/>
                <a:cs typeface="Arial" panose="020B0604020202020204" pitchFamily="34" charset="0"/>
              </a:rPr>
              <a:t>Pre-set for trading advisory bot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AA4E38-38FD-88B0-8EFA-82EC03BB6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816" y="2427370"/>
            <a:ext cx="5840677" cy="3330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17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9CEE0-4F1E-7AE5-0EC2-29A3A66F4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164" y="507330"/>
            <a:ext cx="8512396" cy="633573"/>
          </a:xfr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/>
          <a:lstStyle/>
          <a:p>
            <a:r>
              <a:rPr lang="en-US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Litecoin: Bollinger Bands Indicator</a:t>
            </a:r>
            <a:endParaRPr lang="en-CA" sz="400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7B8AA5-31F9-9E70-3F66-08E87D6C199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67164" y="2284800"/>
            <a:ext cx="10342489" cy="3930089"/>
          </a:xfr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BB28D8-9C06-3844-D784-964B9F7CC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741388-024E-8642-C5CB-060CFC837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4C5A65-550B-3FFF-5F76-A79FB1C8F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AFAE73-F8A4-AEC4-D34E-41C615DB0884}"/>
              </a:ext>
            </a:extLst>
          </p:cNvPr>
          <p:cNvSpPr txBox="1"/>
          <p:nvPr/>
        </p:nvSpPr>
        <p:spPr>
          <a:xfrm>
            <a:off x="967164" y="1377102"/>
            <a:ext cx="34836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Orange: Upper and Lower Bands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Grey: Closed Price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CA" sz="1600" dirty="0">
                <a:latin typeface="Arial" panose="020B0604020202020204" pitchFamily="34" charset="0"/>
                <a:cs typeface="Arial" panose="020B0604020202020204" pitchFamily="34" charset="0"/>
              </a:rPr>
              <a:t>Blue: Middle Band</a:t>
            </a:r>
          </a:p>
        </p:txBody>
      </p:sp>
    </p:spTree>
    <p:extLst>
      <p:ext uri="{BB962C8B-B14F-4D97-AF65-F5344CB8AC3E}">
        <p14:creationId xmlns:p14="http://schemas.microsoft.com/office/powerpoint/2010/main" val="749348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FED1F2-FD51-73D5-8BBA-9BCDD4D821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2F146-629A-364C-3509-FA8421FED0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7CC185-29CF-21BF-C23E-908B1DF73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8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BB0F646-DA18-730F-56E1-8D598680A708}"/>
              </a:ext>
            </a:extLst>
          </p:cNvPr>
          <p:cNvSpPr txBox="1">
            <a:spLocks/>
          </p:cNvSpPr>
          <p:nvPr/>
        </p:nvSpPr>
        <p:spPr>
          <a:xfrm>
            <a:off x="753266" y="319140"/>
            <a:ext cx="9303743" cy="532905"/>
          </a:xfrm>
          <a:prstGeom prst="rect">
            <a:avLst/>
          </a:prstGeom>
          <a:ln w="19050" cap="flat" cmpd="sng" algn="ctr">
            <a:noFill/>
            <a:prstDash val="solid"/>
            <a:miter lim="800000"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0" tIns="0" rIns="0" bIns="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36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Litecoin: 7 years price history with trading</a:t>
            </a:r>
            <a:endParaRPr lang="en-CA" sz="3600" dirty="0"/>
          </a:p>
        </p:txBody>
      </p:sp>
      <p:pic>
        <p:nvPicPr>
          <p:cNvPr id="13" name="Content Placeholder 14">
            <a:extLst>
              <a:ext uri="{FF2B5EF4-FFF2-40B4-BE49-F238E27FC236}">
                <a16:creationId xmlns:a16="http://schemas.microsoft.com/office/drawing/2014/main" id="{B1BECC5F-0C7D-35AB-FF29-5215CC3EC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3266" y="1067687"/>
            <a:ext cx="11061506" cy="5439525"/>
          </a:xfrm>
        </p:spPr>
      </p:pic>
    </p:spTree>
    <p:extLst>
      <p:ext uri="{BB962C8B-B14F-4D97-AF65-F5344CB8AC3E}">
        <p14:creationId xmlns:p14="http://schemas.microsoft.com/office/powerpoint/2010/main" val="1924272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3E997C-CEBD-8A25-DBCF-F816B0779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5545138" cy="725733"/>
          </a:xfrm>
        </p:spPr>
        <p:txBody>
          <a:bodyPr/>
          <a:lstStyle/>
          <a:p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Ripple Trading Bot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0BA084-BC79-8065-0DE5-71109157A8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4632883" cy="3979625"/>
          </a:xfrm>
        </p:spPr>
        <p:txBody>
          <a:bodyPr/>
          <a:lstStyle/>
          <a:p>
            <a:pPr algn="just"/>
            <a:r>
              <a:rPr lang="en-CA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XRP or Ripple is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 a real-time gross settlement system, currency exchange and remittance network created by US based Ripple Labs Inc. in 2012. </a:t>
            </a:r>
          </a:p>
          <a:p>
            <a:pPr algn="just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CA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esigned </a:t>
            </a:r>
            <a:r>
              <a:rPr lang="en-US" b="0" i="0" dirty="0"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to provide secure payment options to members of an online community via a global network</a:t>
            </a:r>
            <a:endParaRPr lang="en-CA" b="0" i="0" dirty="0"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CA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from Yahoo Finance API</a:t>
            </a:r>
          </a:p>
          <a:p>
            <a:pPr algn="just"/>
            <a:endParaRPr lang="en-CA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8820C4-AE37-956D-8506-FAA4E9A30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1B46A1-48F1-4F8B-0F97-87FFF06E2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06F00-BEAA-C596-F3DC-BD321D045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1B0FB-D917-4C8C-928F-313BD683BF39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picture containing text">
            <a:extLst>
              <a:ext uri="{FF2B5EF4-FFF2-40B4-BE49-F238E27FC236}">
                <a16:creationId xmlns:a16="http://schemas.microsoft.com/office/drawing/2014/main" id="{F4423B89-F21A-025E-7F11-98F95C4B67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49" y="2113198"/>
            <a:ext cx="5545137" cy="315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382893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{CABB1920-F433-4603-A726-D1E057659062}tf33713516_win32</Template>
  <TotalTime>1928</TotalTime>
  <Words>872</Words>
  <Application>Microsoft Office PowerPoint</Application>
  <PresentationFormat>Widescreen</PresentationFormat>
  <Paragraphs>148</Paragraphs>
  <Slides>21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Gill Sans MT</vt:lpstr>
      <vt:lpstr>Walbaum Display</vt:lpstr>
      <vt:lpstr>3DFloatVTI</vt:lpstr>
      <vt:lpstr>CryptoCurrency Advisory/ Trading Bot</vt:lpstr>
      <vt:lpstr>Project Proposal</vt:lpstr>
      <vt:lpstr>Project Proposal</vt:lpstr>
      <vt:lpstr>Litecoin Trading Bot</vt:lpstr>
      <vt:lpstr>Litecoin: Adaptive Boosting Machine Learning</vt:lpstr>
      <vt:lpstr>Litecoin: Neural Network for trading type</vt:lpstr>
      <vt:lpstr>Litecoin: Bollinger Bands Indicator</vt:lpstr>
      <vt:lpstr>PowerPoint Presentation</vt:lpstr>
      <vt:lpstr>Ripple Trading Bot</vt:lpstr>
      <vt:lpstr>Ripple: Adaptive Boosting Machine Learning</vt:lpstr>
      <vt:lpstr>Ripple: EMA 20 Days vs 100 Days</vt:lpstr>
      <vt:lpstr>Multi Crypto  Trading Bot</vt:lpstr>
      <vt:lpstr>SVM Machine learning Classifier Results</vt:lpstr>
      <vt:lpstr>Logistic Regression Machine learning Model</vt:lpstr>
      <vt:lpstr>Exponential Moving Average EMA 20 vs. EMA 100</vt:lpstr>
      <vt:lpstr>Parabolic SAR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CryptoCurrency Advisory/ Trading Bot</dc:title>
  <dc:creator>Sargun Singh</dc:creator>
  <cp:lastModifiedBy>ivan chen</cp:lastModifiedBy>
  <cp:revision>10</cp:revision>
  <dcterms:created xsi:type="dcterms:W3CDTF">2022-12-07T00:12:44Z</dcterms:created>
  <dcterms:modified xsi:type="dcterms:W3CDTF">2022-12-08T23:33:21Z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